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 PLUS Rounded 1c ExtraBold"/>
      <p:bold r:id="rId18"/>
    </p:embeddedFont>
    <p:embeddedFont>
      <p:font typeface="Open Sans"/>
      <p:regular r:id="rId19"/>
      <p:bold r:id="rId20"/>
      <p:italic r:id="rId21"/>
      <p:boldItalic r:id="rId22"/>
    </p:embeddedFont>
    <p:embeddedFont>
      <p:font typeface="M PLUS Rounded 1c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5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21" Type="http://schemas.openxmlformats.org/officeDocument/2006/relationships/font" Target="fonts/OpenSans-italic.fntdata"/><Relationship Id="rId13" Type="http://schemas.openxmlformats.org/officeDocument/2006/relationships/slide" Target="slides/slide7.xml"/><Relationship Id="rId24" Type="http://schemas.openxmlformats.org/officeDocument/2006/relationships/font" Target="fonts/MPLUSRounded1c-bold.fntdata"/><Relationship Id="rId12" Type="http://schemas.openxmlformats.org/officeDocument/2006/relationships/slide" Target="slides/slide6.xml"/><Relationship Id="rId23" Type="http://schemas.openxmlformats.org/officeDocument/2006/relationships/font" Target="fonts/MPLUSRounded1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OpenSans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PLUSRounded1c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0579bfbf20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0579bfbf20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579bfb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579bfb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579bfbf2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0579bfbf2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579bfbf2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0579bfbf2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0579bfbf2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0579bfbf2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0579bfbf2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0579bfbf2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579bfbf20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0579bfbf20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106d81a4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1106d81a4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106d81a4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1106d81a4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6115275" y="2375525"/>
            <a:ext cx="144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4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230050" y="1017725"/>
            <a:ext cx="725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Со помош на Bootstrap </a:t>
            </a:r>
            <a:r>
              <a:rPr lang="en-GB" sz="1600">
                <a:solidFill>
                  <a:srgbClr val="434343"/>
                </a:solidFill>
              </a:rPr>
              <a:t> барот за навигација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, да се промени претходната задача 1 така што: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барот да биде позициониран вертикално од левата страна на апликацијата, и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ја обележи моменталната селектирана страна каде што е корисникот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57"/>
          <p:cNvSpPr txBox="1"/>
          <p:nvPr>
            <p:ph idx="1" type="body"/>
          </p:nvPr>
        </p:nvSpPr>
        <p:spPr>
          <a:xfrm>
            <a:off x="21566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4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 sz="1300"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0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Бар за навигација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434343"/>
                </a:solidFill>
              </a:rPr>
              <a:t>Барот се користи за навигација кон различните  страни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>
                <a:solidFill>
                  <a:srgbClr val="434343"/>
                </a:solidFill>
              </a:rPr>
              <a:t>коишто ги содржи апликацијата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434343"/>
                </a:solidFill>
              </a:rPr>
              <a:t>Барот содржи и индикатор за каде моментално се наоѓа корисникот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434343"/>
                </a:solidFill>
              </a:rPr>
              <a:t>Пример за бар за навигација креиран со HTML: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050" y="2833950"/>
            <a:ext cx="14287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Koд за креирање на бар во HTML и CSS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1" name="Google Shape;371;p49"/>
          <p:cNvSpPr txBox="1"/>
          <p:nvPr/>
        </p:nvSpPr>
        <p:spPr>
          <a:xfrm>
            <a:off x="430300" y="2787975"/>
            <a:ext cx="4871100" cy="22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HTML: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&lt;ul&gt;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&lt;li&gt;&lt;a href="home.html"&gt;Home&lt;/a&gt;&lt;/li&gt;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&lt;li&gt;&lt;a href="news.html"&gt;News&lt;/a&gt;&lt;/li&gt;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&lt;li&gt;&lt;a href="contact.html"&gt;Contact&lt;/a&gt;&lt;/li&gt;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&lt;/ul&gt;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9"/>
          <p:cNvSpPr txBox="1"/>
          <p:nvPr/>
        </p:nvSpPr>
        <p:spPr>
          <a:xfrm>
            <a:off x="430300" y="1105625"/>
            <a:ext cx="32001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ul {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	 list-style-type: none;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Барови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во Bootstrap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246425" y="1158225"/>
            <a:ext cx="80949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Bootstrap баровите за навигација содржат предефинирани дизајни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>
                <a:solidFill>
                  <a:srgbClr val="434343"/>
                </a:solidFill>
              </a:rPr>
              <a:t>и ни овозможуваат лесна имплементација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79" name="Google Shape;379;p50"/>
          <p:cNvPicPr preferRelativeResize="0"/>
          <p:nvPr/>
        </p:nvPicPr>
        <p:blipFill rotWithShape="1">
          <a:blip r:embed="rId3">
            <a:alphaModFix/>
          </a:blip>
          <a:srcRect b="0" l="17762" r="8501" t="0"/>
          <a:stretch/>
        </p:blipFill>
        <p:spPr>
          <a:xfrm>
            <a:off x="3084950" y="4028725"/>
            <a:ext cx="4817124" cy="8962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75" y="2356525"/>
            <a:ext cx="2033150" cy="20213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952" y="2164638"/>
            <a:ext cx="4669798" cy="8142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2" name="Google Shape;38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7563" y="3055675"/>
            <a:ext cx="4507100" cy="8962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Koд за креирање на бар со Bootstrap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311700" y="1102750"/>
            <a:ext cx="6267900" cy="312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&lt;ul class="nav"&gt;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&lt;li class="nav-item"&gt;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  &lt;a class="nav-link" href="home.html"&gt;Home&lt;/a&gt;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&lt;/li&gt;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&lt;li class="nav-item"&gt;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  &lt;a class="nav-link" href="news.html"&gt;News&lt;/a&gt;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&lt;/li&gt;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&lt;li class="nav-item"&gt;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  &lt;a class="nav-link" href="contact.html"&gt;Contact&lt;/a&gt;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        &lt;/li&gt;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/>
              <a:t>&lt;/ul&gt;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 txBox="1"/>
          <p:nvPr/>
        </p:nvSpPr>
        <p:spPr>
          <a:xfrm>
            <a:off x="311700" y="4229050"/>
            <a:ext cx="6267900" cy="89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-GB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За креирање на бар во </a:t>
            </a:r>
            <a:r>
              <a:rPr lang="en-GB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Bootstrap</a:t>
            </a:r>
            <a:r>
              <a:rPr lang="en-GB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ја користиме класата “nav”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-GB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За креирање на линкови ја користиме класата “nav-item”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5" name="Google Shape;395;p52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искреира апликација со 3 страни: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Home page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Log in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Dashboard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Со помош на Bootstrap баровите за навигација, да се овозможи навигација кон креираните страни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Позиционирање на баровите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1" name="Google Shape;401;p53"/>
          <p:cNvSpPr txBox="1"/>
          <p:nvPr>
            <p:ph idx="1" type="body"/>
          </p:nvPr>
        </p:nvSpPr>
        <p:spPr>
          <a:xfrm>
            <a:off x="230050" y="1017725"/>
            <a:ext cx="829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-GB" sz="1600">
                <a:solidFill>
                  <a:schemeClr val="accent4"/>
                </a:solidFill>
              </a:rPr>
              <a:t>Со користење на различни класи можеме да ги позиционираме </a:t>
            </a:r>
            <a:br>
              <a:rPr lang="en-GB" sz="1600">
                <a:solidFill>
                  <a:schemeClr val="accent4"/>
                </a:solidFill>
              </a:rPr>
            </a:br>
            <a:r>
              <a:rPr lang="en-GB" sz="1600">
                <a:solidFill>
                  <a:schemeClr val="accent4"/>
                </a:solidFill>
              </a:rPr>
              <a:t>баровите за навигација</a:t>
            </a:r>
            <a:endParaRPr sz="1600">
              <a:solidFill>
                <a:schemeClr val="accent4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&lt;ul class="</a:t>
            </a: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nav justify-content-center</a:t>
            </a: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"&gt;...&lt;/ul&gt;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&lt;ul class="nav justify-content-end"&gt;...&lt;/ul&gt;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3010"/>
            <a:ext cx="9144000" cy="9258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14425" rotWithShape="0" algn="bl" dir="18900000" dist="723900">
              <a:srgbClr val="000000">
                <a:alpha val="0"/>
              </a:srgbClr>
            </a:outerShdw>
            <a:reflection blurRad="0" dir="5400000" dist="904875" endA="0" endPos="30000" fadeDir="5400012" kx="0" rotWithShape="0" algn="bl" stA="11000" stPos="0" sy="-100000" ky="0"/>
          </a:effectLst>
        </p:spPr>
      </p:pic>
      <p:pic>
        <p:nvPicPr>
          <p:cNvPr id="403" name="Google Shape;4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88721"/>
            <a:ext cx="9143998" cy="9534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Вертикални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барови за навигација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9" name="Google Shape;409;p54"/>
          <p:cNvSpPr txBox="1"/>
          <p:nvPr>
            <p:ph idx="1" type="body"/>
          </p:nvPr>
        </p:nvSpPr>
        <p:spPr>
          <a:xfrm>
            <a:off x="230050" y="1017725"/>
            <a:ext cx="829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За креирање на вертикални барови за навигација ја додаваме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>
                <a:solidFill>
                  <a:srgbClr val="434343"/>
                </a:solidFill>
              </a:rPr>
              <a:t>к</a:t>
            </a:r>
            <a:r>
              <a:rPr lang="en-GB" sz="1600">
                <a:solidFill>
                  <a:srgbClr val="434343"/>
                </a:solidFill>
              </a:rPr>
              <a:t>ласата “flex-column”</a:t>
            </a:r>
            <a:endParaRPr sz="16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&lt;ul class="nav </a:t>
            </a: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flex-column</a:t>
            </a: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"&gt;...&lt;/ul&gt;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75" y="2137300"/>
            <a:ext cx="6374825" cy="27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Aктивен линк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192900" y="1017725"/>
            <a:ext cx="829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За означување на моменталната страна каде што се наоѓа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>
                <a:solidFill>
                  <a:srgbClr val="434343"/>
                </a:solidFill>
              </a:rPr>
              <a:t>к</a:t>
            </a:r>
            <a:r>
              <a:rPr lang="en-GB" sz="1600">
                <a:solidFill>
                  <a:srgbClr val="434343"/>
                </a:solidFill>
              </a:rPr>
              <a:t>орисникот  ја користиме класата “active”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&lt;ul class="nav nav-pills"&gt;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  &lt;li class="nav-item"&gt;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    &lt;a class="nav-link active" href="home.html"&gt;Home&lt;/a&gt;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  &lt;/li&gt;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  &lt;li class="nav-item"&gt;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    &lt;a class="nav-link" href="news.html"&gt;News&lt;/a&gt;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  &lt;/li&gt;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  &lt;li class="nav-item"&gt;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    &lt;a class="nav-link" href="contact.html"&gt;Contact&lt;/a&gt;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  &lt;/li&gt;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    &lt;/ul&gt;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025" y="3488400"/>
            <a:ext cx="3130275" cy="7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